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8" r:id="rId3"/>
    <p:sldId id="269" r:id="rId4"/>
    <p:sldId id="270" r:id="rId5"/>
    <p:sldId id="271" r:id="rId6"/>
    <p:sldId id="259" r:id="rId7"/>
    <p:sldId id="267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6"/>
    <p:restoredTop sz="94659"/>
  </p:normalViewPr>
  <p:slideViewPr>
    <p:cSldViewPr snapToGrid="0" snapToObjects="1">
      <p:cViewPr varScale="1">
        <p:scale>
          <a:sx n="105" d="100"/>
          <a:sy n="105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078A39-A641-CC4D-AF54-F17FABAA5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B605DB-7AC0-E445-A023-A86B9F9D28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44ABB7-3B40-5A4E-8EC5-C40EB16B9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21BC-4BAF-9F43-95E1-A32259804275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242647-4982-F842-ABDB-BE43F5360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5E4AC7-31C2-934C-BD0A-41C3522E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85FD-B0EF-5746-8F94-A7961EAA0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74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77C15-BDD8-1A4D-8A92-9D669AD01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4D765B-005B-6F40-85D9-FBF321643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0A2517-0DA3-0449-B57D-84F10832E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21BC-4BAF-9F43-95E1-A32259804275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F7F9D8-20C8-CC41-A249-D0EF99498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3A1BA0-D423-A646-BB7D-522B1CC1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85FD-B0EF-5746-8F94-A7961EAA0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59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108FD00-926B-444E-8025-EBCEB63CFE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B9488C-7032-3043-A093-D032CA166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DBAF0F-582D-5E40-8DFB-1AA89E5B5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21BC-4BAF-9F43-95E1-A32259804275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FC8F48-9F82-AB4E-9D7B-63327972B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7668A3-F04C-8E48-9718-3FA5CC740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85FD-B0EF-5746-8F94-A7961EAA0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4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94A664-9B28-E945-A5DE-2BA63F184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D7DD6B-3A0C-A846-9154-DEEF0CBB4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6BC349-B1F2-534C-A75C-4F7A56615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21BC-4BAF-9F43-95E1-A32259804275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B7F495-ED8E-1043-B33B-BCC54E55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70B3FB-02FA-0E43-8DED-DD269C6A4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85FD-B0EF-5746-8F94-A7961EAA0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88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123B0A-0B3D-184A-8913-36F74C31D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0E1396-D202-4F4D-A69E-15D89656B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6710E2-34AB-934C-9454-9C398AB40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21BC-4BAF-9F43-95E1-A32259804275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A15D1E-D195-3145-B58B-35C43666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339CFB-B098-884B-BE66-039CED6AB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85FD-B0EF-5746-8F94-A7961EAA0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32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35C1F-FEA8-3C4E-A4E9-A3D53C9EA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0E18CA-EEB3-514C-9004-8C3173CC49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A78FEA-D23F-FF4B-8220-4EB76F13E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FBA018-DA4F-0046-B660-2EBB3D795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21BC-4BAF-9F43-95E1-A32259804275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C37C9B-314C-DF43-8483-AA7C4D78E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E6CE6F-CAB7-3B42-8FE5-2D4837030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85FD-B0EF-5746-8F94-A7961EAA0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626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9A9DFE-7595-8643-871A-E0BBD9DD1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DADFA7-26DA-4445-BE83-F43DB0643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167FA6-2C1A-614A-859E-0C392CC9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995D248-C060-0C47-B1C0-0553FBBEF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281E4A-487F-1249-A729-5C2A63C67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4BF66FA-F11B-E246-AEA3-E2A7CB1A3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21BC-4BAF-9F43-95E1-A32259804275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393BE93-B0AF-1344-A385-9415D6E49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45BA9E9-6FFC-E240-AE1B-478D09314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85FD-B0EF-5746-8F94-A7961EAA0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696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D570F-F9A1-1046-ACA5-7C45AC9E7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049AC8-0E99-0646-99D4-69459FB8C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21BC-4BAF-9F43-95E1-A32259804275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292BEFE-8E0C-B445-9981-272FCE2D7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047C547-8D7E-8148-A8BE-9FC993E9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85FD-B0EF-5746-8F94-A7961EAA0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59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BCE2C03-7FCF-0045-9D9B-732D2FA35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21BC-4BAF-9F43-95E1-A32259804275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6433E68-8C34-3C49-8805-19A2A9D63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6E4C35-67EC-604E-BD1F-CD7F9FF12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85FD-B0EF-5746-8F94-A7961EAA0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08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7D1D08-BC44-1C4E-93CF-5DC3EFC6E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4D74B4-9B01-AE4E-865E-B7F12C94E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5C13EB-0100-3644-B951-B89196CB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28785A-8BFC-8F49-9CC2-2725261D0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21BC-4BAF-9F43-95E1-A32259804275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E29849-F857-8140-94C7-1DD668036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14164A-5ECC-0D40-92C3-93D13E101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85FD-B0EF-5746-8F94-A7961EAA0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781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57D6AA-9E06-944A-972E-1B7BADBB4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D1B901-C833-E849-9A39-8FD9E43BE6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FDB74B-9729-414E-8215-1752AF6CC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CE6945-9AE4-D244-83D1-635C0157E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21BC-4BAF-9F43-95E1-A32259804275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4E4406-D8FC-1A4A-BD10-507418E5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D1BC8F-89E5-F548-A569-E5D26AF9C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85FD-B0EF-5746-8F94-A7961EAA0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21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7887D5-51EE-E346-B4B8-81AD5F1F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CD10D5-E126-274B-BFAF-1DD041EA2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7BCD4D-14BA-144F-A3C5-31A0480843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821BC-4BAF-9F43-95E1-A32259804275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536709-BA92-EB45-910C-94F5BA38E5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1093FB-8138-8343-B70C-7FA9A8D84D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B85FD-B0EF-5746-8F94-A7961EAA0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42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41848" y="170080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Lecture </a:t>
            </a:r>
            <a:r>
              <a:rPr lang="ru-RU" dirty="0"/>
              <a:t>3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Conditions and branches</a:t>
            </a:r>
            <a:br>
              <a:rPr lang="en-US" dirty="0"/>
            </a:br>
            <a:r>
              <a:rPr lang="en-US" dirty="0"/>
              <a:t>Arithmetic and logic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7648" y="3429000"/>
            <a:ext cx="6400800" cy="2736304"/>
          </a:xfrm>
        </p:spPr>
        <p:txBody>
          <a:bodyPr>
            <a:normAutofit/>
          </a:bodyPr>
          <a:lstStyle/>
          <a:p>
            <a:r>
              <a:rPr lang="en-US" dirty="0"/>
              <a:t>Computing platforms</a:t>
            </a:r>
          </a:p>
          <a:p>
            <a:r>
              <a:rPr lang="en-US" dirty="0"/>
              <a:t>Novosibirsk State University</a:t>
            </a:r>
            <a:br>
              <a:rPr lang="en-US" dirty="0"/>
            </a:br>
            <a:r>
              <a:rPr lang="en-US" dirty="0"/>
              <a:t>University of Hertfordshire</a:t>
            </a:r>
          </a:p>
          <a:p>
            <a:r>
              <a:rPr lang="en-US" dirty="0"/>
              <a:t>D. Irtegov, </a:t>
            </a:r>
            <a:r>
              <a:rPr lang="en-US" dirty="0" err="1"/>
              <a:t>A.Shafarenko</a:t>
            </a:r>
            <a:endParaRPr lang="en-US" dirty="0"/>
          </a:p>
          <a:p>
            <a:r>
              <a:rPr lang="en-US"/>
              <a:t>2018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987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4D950F-A7B0-1E43-B6D3-2F2B46D3F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CdM-8 assembler has richer syntax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0E1119-A2CA-D34F-AECD-DF5515866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</a:t>
            </a:r>
          </a:p>
          <a:p>
            <a:pPr marL="457200" lvl="1" indent="0">
              <a:buNone/>
            </a:pPr>
            <a:r>
              <a:rPr lang="en-US" dirty="0" err="1"/>
              <a:t>Calc</a:t>
            </a:r>
            <a:r>
              <a:rPr lang="en-US" dirty="0"/>
              <a:t> condition</a:t>
            </a:r>
          </a:p>
          <a:p>
            <a:pPr marL="0" indent="0">
              <a:buNone/>
            </a:pPr>
            <a:r>
              <a:rPr lang="en-US" dirty="0"/>
              <a:t>is </a:t>
            </a:r>
            <a:r>
              <a:rPr lang="en-US" dirty="0" err="1"/>
              <a:t>cond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Then-block</a:t>
            </a:r>
          </a:p>
          <a:p>
            <a:pPr marL="0" indent="0">
              <a:buNone/>
            </a:pPr>
            <a:r>
              <a:rPr lang="en-US" dirty="0"/>
              <a:t>Else</a:t>
            </a:r>
          </a:p>
          <a:p>
            <a:pPr marL="457200" lvl="1" indent="0">
              <a:buNone/>
            </a:pPr>
            <a:r>
              <a:rPr lang="en-US" dirty="0"/>
              <a:t>Else-block</a:t>
            </a:r>
          </a:p>
          <a:p>
            <a:pPr marL="0" indent="0">
              <a:buNone/>
            </a:pPr>
            <a:r>
              <a:rPr lang="en-US" dirty="0"/>
              <a:t>Fi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173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37808A-D079-8E46-891C-69F180D74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example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0D1D04-1CA5-3A4C-8441-131C382FB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" dirty="0"/>
              <a:t>if</a:t>
            </a:r>
            <a:br>
              <a:rPr lang="en" dirty="0"/>
            </a:br>
            <a:r>
              <a:rPr lang="en" dirty="0"/>
              <a:t>	</a:t>
            </a:r>
            <a:r>
              <a:rPr lang="en" dirty="0" err="1"/>
              <a:t>tst</a:t>
            </a:r>
            <a:r>
              <a:rPr lang="en" dirty="0"/>
              <a:t> r0 </a:t>
            </a:r>
          </a:p>
          <a:p>
            <a:pPr marL="0" indent="0">
              <a:buNone/>
            </a:pPr>
            <a:r>
              <a:rPr lang="en" dirty="0"/>
              <a:t>is z</a:t>
            </a:r>
            <a:br>
              <a:rPr lang="en" dirty="0"/>
            </a:br>
            <a:r>
              <a:rPr lang="en" dirty="0"/>
              <a:t>	</a:t>
            </a:r>
            <a:r>
              <a:rPr lang="en" dirty="0" err="1"/>
              <a:t>ldi</a:t>
            </a:r>
            <a:r>
              <a:rPr lang="en" dirty="0"/>
              <a:t> r1, 10 </a:t>
            </a:r>
          </a:p>
          <a:p>
            <a:pPr marL="0" indent="0">
              <a:buNone/>
            </a:pPr>
            <a:r>
              <a:rPr lang="en" dirty="0"/>
              <a:t>	add r1, r0 </a:t>
            </a:r>
          </a:p>
          <a:p>
            <a:pPr marL="0" indent="0">
              <a:buNone/>
            </a:pPr>
            <a:r>
              <a:rPr lang="en" dirty="0"/>
              <a:t>else </a:t>
            </a:r>
          </a:p>
          <a:p>
            <a:pPr marL="0" indent="0">
              <a:buNone/>
            </a:pPr>
            <a:r>
              <a:rPr lang="en" dirty="0"/>
              <a:t>	</a:t>
            </a:r>
            <a:r>
              <a:rPr lang="en" dirty="0" err="1"/>
              <a:t>shla</a:t>
            </a:r>
            <a:r>
              <a:rPr lang="en" dirty="0"/>
              <a:t> r0 </a:t>
            </a:r>
          </a:p>
          <a:p>
            <a:pPr marL="0" indent="0">
              <a:buNone/>
            </a:pPr>
            <a:r>
              <a:rPr lang="en" dirty="0"/>
              <a:t>fi </a:t>
            </a:r>
          </a:p>
          <a:p>
            <a:r>
              <a:rPr lang="en" dirty="0"/>
              <a:t>Consult </a:t>
            </a:r>
            <a:r>
              <a:rPr lang="en" dirty="0" err="1"/>
              <a:t>tome.pdf</a:t>
            </a:r>
            <a:r>
              <a:rPr lang="en" dirty="0"/>
              <a:t> for syntax for complex conditions </a:t>
            </a:r>
          </a:p>
          <a:p>
            <a:r>
              <a:rPr lang="en" dirty="0"/>
              <a:t>(it is not so elegant)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949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C554B-250D-B94D-973D-F88D18B53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7DCC69-9C06-3947-AC4A-9FD3F7900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" dirty="0"/>
              <a:t># r2=r0*r1 (assuming r1 is non-negative) </a:t>
            </a:r>
          </a:p>
          <a:p>
            <a:pPr marL="0" indent="0">
              <a:buNone/>
            </a:pPr>
            <a:r>
              <a:rPr lang="en" dirty="0"/>
              <a:t>	</a:t>
            </a:r>
            <a:r>
              <a:rPr lang="en" dirty="0" err="1"/>
              <a:t>clr</a:t>
            </a:r>
            <a:r>
              <a:rPr lang="en" dirty="0"/>
              <a:t> r2 </a:t>
            </a:r>
          </a:p>
          <a:p>
            <a:pPr marL="0" indent="0">
              <a:buNone/>
            </a:pPr>
            <a:r>
              <a:rPr lang="en" dirty="0"/>
              <a:t>while</a:t>
            </a:r>
            <a:br>
              <a:rPr lang="en" dirty="0"/>
            </a:br>
            <a:r>
              <a:rPr lang="en" dirty="0"/>
              <a:t>	</a:t>
            </a:r>
            <a:r>
              <a:rPr lang="en" dirty="0" err="1"/>
              <a:t>tst</a:t>
            </a:r>
            <a:r>
              <a:rPr lang="en" dirty="0"/>
              <a:t> r1 </a:t>
            </a:r>
          </a:p>
          <a:p>
            <a:pPr marL="0" indent="0">
              <a:buNone/>
            </a:pPr>
            <a:r>
              <a:rPr lang="en" dirty="0"/>
              <a:t>stays </a:t>
            </a:r>
            <a:r>
              <a:rPr lang="en" dirty="0" err="1"/>
              <a:t>gt</a:t>
            </a:r>
            <a:r>
              <a:rPr lang="en" dirty="0"/>
              <a:t> </a:t>
            </a:r>
          </a:p>
          <a:p>
            <a:pPr marL="0" indent="0">
              <a:buNone/>
            </a:pPr>
            <a:r>
              <a:rPr lang="en" dirty="0"/>
              <a:t>	add r0, r2 </a:t>
            </a:r>
          </a:p>
          <a:p>
            <a:pPr marL="0" indent="0">
              <a:buNone/>
            </a:pPr>
            <a:r>
              <a:rPr lang="en" dirty="0"/>
              <a:t>	</a:t>
            </a:r>
            <a:r>
              <a:rPr lang="en" dirty="0" err="1"/>
              <a:t>dec</a:t>
            </a:r>
            <a:r>
              <a:rPr lang="en" dirty="0"/>
              <a:t> r1 </a:t>
            </a:r>
          </a:p>
          <a:p>
            <a:pPr marL="0" indent="0">
              <a:buNone/>
            </a:pPr>
            <a:r>
              <a:rPr lang="en" dirty="0"/>
              <a:t>wend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1060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87CE2D-01C2-4543-B331-472930EB2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Post-condition loop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A2C0CF-4466-B540-8957-91FB5A10B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" dirty="0"/>
              <a:t># find a zero </a:t>
            </a:r>
          </a:p>
          <a:p>
            <a:pPr marL="0" indent="0">
              <a:buNone/>
            </a:pPr>
            <a:r>
              <a:rPr lang="en" dirty="0"/>
              <a:t>	</a:t>
            </a:r>
            <a:r>
              <a:rPr lang="en" dirty="0" err="1"/>
              <a:t>ldi</a:t>
            </a:r>
            <a:r>
              <a:rPr lang="en" dirty="0"/>
              <a:t> r0, array-1 </a:t>
            </a:r>
          </a:p>
          <a:p>
            <a:pPr marL="0" indent="0">
              <a:buNone/>
            </a:pPr>
            <a:r>
              <a:rPr lang="en" dirty="0"/>
              <a:t># </a:t>
            </a:r>
            <a:r>
              <a:rPr lang="en" dirty="0" err="1"/>
              <a:t>Initialise</a:t>
            </a:r>
            <a:r>
              <a:rPr lang="en" dirty="0"/>
              <a:t> r0 to point to the cell before the first element of the array. </a:t>
            </a:r>
          </a:p>
          <a:p>
            <a:pPr marL="0" indent="0">
              <a:buNone/>
            </a:pPr>
            <a:r>
              <a:rPr lang="en" dirty="0"/>
              <a:t>do</a:t>
            </a:r>
          </a:p>
          <a:p>
            <a:pPr marL="0" indent="0">
              <a:buNone/>
            </a:pPr>
            <a:r>
              <a:rPr lang="en" dirty="0"/>
              <a:t>	</a:t>
            </a:r>
            <a:r>
              <a:rPr lang="en" dirty="0" err="1"/>
              <a:t>inc</a:t>
            </a:r>
            <a:r>
              <a:rPr lang="en" dirty="0"/>
              <a:t> r0 		# point r0 to the next element</a:t>
            </a:r>
          </a:p>
          <a:p>
            <a:pPr marL="0" indent="0">
              <a:buNone/>
            </a:pPr>
            <a:r>
              <a:rPr lang="en" dirty="0"/>
              <a:t>	</a:t>
            </a:r>
            <a:r>
              <a:rPr lang="en" dirty="0" err="1"/>
              <a:t>ld</a:t>
            </a:r>
            <a:r>
              <a:rPr lang="en" dirty="0"/>
              <a:t> r0, r1 	# read the element into r1 </a:t>
            </a:r>
          </a:p>
          <a:p>
            <a:pPr marL="0" indent="0">
              <a:buNone/>
            </a:pPr>
            <a:r>
              <a:rPr lang="en" dirty="0"/>
              <a:t>	</a:t>
            </a:r>
            <a:r>
              <a:rPr lang="en" dirty="0" err="1"/>
              <a:t>tst</a:t>
            </a:r>
            <a:r>
              <a:rPr lang="en" dirty="0"/>
              <a:t> r1 		# examine it </a:t>
            </a:r>
          </a:p>
          <a:p>
            <a:pPr marL="0" indent="0">
              <a:buNone/>
            </a:pPr>
            <a:r>
              <a:rPr lang="en" dirty="0"/>
              <a:t>until z 		# if r1 is 0 then exit, otherwise continue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652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2AC4C4-2B50-C04B-8678-A757F2D07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Nesting of if’s and loops is possible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8F4A84-3378-4541-84D7-89CD140D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 can use them like blocks in high-level languages</a:t>
            </a:r>
          </a:p>
          <a:p>
            <a:r>
              <a:rPr lang="en-US" dirty="0"/>
              <a:t>You do not need to invent label names </a:t>
            </a:r>
          </a:p>
          <a:p>
            <a:r>
              <a:rPr lang="en-US" dirty="0"/>
              <a:t>You do not need to worry about correct nesting</a:t>
            </a:r>
          </a:p>
          <a:p>
            <a:r>
              <a:rPr lang="en-US" dirty="0"/>
              <a:t>Much harder to write spaghetti code (than with raw branches)</a:t>
            </a:r>
          </a:p>
          <a:p>
            <a:r>
              <a:rPr lang="en-US" dirty="0"/>
              <a:t>This is why CdM-8 assembly is called Platform 3 ½</a:t>
            </a:r>
          </a:p>
          <a:p>
            <a:r>
              <a:rPr lang="en-US" dirty="0"/>
              <a:t>Actually, it is much </a:t>
            </a:r>
            <a:r>
              <a:rPr lang="en-US" dirty="0" err="1"/>
              <a:t>simplier</a:t>
            </a:r>
            <a:r>
              <a:rPr lang="en-US" dirty="0"/>
              <a:t> to implement than you probably think</a:t>
            </a:r>
          </a:p>
          <a:p>
            <a:r>
              <a:rPr lang="en-US" dirty="0"/>
              <a:t>It is all described in </a:t>
            </a:r>
            <a:r>
              <a:rPr lang="en-US" dirty="0" err="1"/>
              <a:t>tome.pdf</a:t>
            </a:r>
            <a:endParaRPr lang="en-US" dirty="0"/>
          </a:p>
          <a:p>
            <a:r>
              <a:rPr lang="en-US" dirty="0"/>
              <a:t>Beware: in some exercises using structural statements is explicitly prohibited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072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E54FF-2489-F647-BDA5-53B956295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instructions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0C630B9-5BA2-074B-B7ED-26FEC01DF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286" y="2205038"/>
            <a:ext cx="10757428" cy="333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6E942D-B3C5-9646-B91E-6FF9FD0C9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instructions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9D6140E-F065-6440-A6E8-C9E810DFF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5074" y="2528888"/>
            <a:ext cx="8162382" cy="212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98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488450-F970-B04A-99EC-EABBF8C9E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 and move instructions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81907CA-A574-BD49-8528-67C9AE1D7E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1223" y="2010369"/>
            <a:ext cx="9865024" cy="278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72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B181D-A410-5B4C-AAF7-7D7009CBB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shift operations are used?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D92320-D222-E640-87A1-76952D71C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Multiplication/division by powers of 2</a:t>
            </a:r>
          </a:p>
          <a:p>
            <a:r>
              <a:rPr lang="en-US" dirty="0"/>
              <a:t>[Parts of algorithms for] multiplication/division by arbitrary number</a:t>
            </a:r>
          </a:p>
          <a:p>
            <a:pPr lvl="1"/>
            <a:r>
              <a:rPr lang="en-US" dirty="0"/>
              <a:t>We will discuss this later today</a:t>
            </a:r>
          </a:p>
          <a:p>
            <a:r>
              <a:rPr lang="en-US" dirty="0"/>
              <a:t>Bit arrays and sets</a:t>
            </a:r>
          </a:p>
          <a:p>
            <a:pPr lvl="1"/>
            <a:r>
              <a:rPr lang="en-US" dirty="0"/>
              <a:t>We will discuss this next week</a:t>
            </a:r>
          </a:p>
          <a:p>
            <a:r>
              <a:rPr lang="en-US" dirty="0"/>
              <a:t>Data structures with fields not aligned to byte boundary</a:t>
            </a:r>
          </a:p>
          <a:p>
            <a:pPr lvl="1"/>
            <a:r>
              <a:rPr lang="en-US" dirty="0"/>
              <a:t>Say, we need to encode two numbers, one 0..1023, second 16..47</a:t>
            </a:r>
          </a:p>
          <a:p>
            <a:pPr lvl="1"/>
            <a:r>
              <a:rPr lang="en-US" dirty="0"/>
              <a:t>UTF-8 and many compressed data formats</a:t>
            </a:r>
          </a:p>
          <a:p>
            <a:r>
              <a:rPr lang="en-US" dirty="0"/>
              <a:t>Communication protocols (transmit data one bit a time) </a:t>
            </a:r>
          </a:p>
        </p:txBody>
      </p:sp>
    </p:spTree>
    <p:extLst>
      <p:ext uri="{BB962C8B-B14F-4D97-AF65-F5344CB8AC3E}">
        <p14:creationId xmlns:p14="http://schemas.microsoft.com/office/powerpoint/2010/main" val="3715991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DB6810-65D4-7B47-AD11-DAB55CBF5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CdM-8 flag semantics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9CFF1E-EEA4-3C4C-826B-2F3138AFC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 – sign bit of the result.  Used for signed comparison</a:t>
            </a:r>
          </a:p>
          <a:p>
            <a:r>
              <a:rPr lang="en-US" dirty="0"/>
              <a:t>C – carry bit of the result.  Used for unsigned comparison</a:t>
            </a:r>
          </a:p>
          <a:p>
            <a:r>
              <a:rPr lang="en-US" dirty="0"/>
              <a:t>Z – result is zero.  Used for signed, unsigned and bitwise comparison</a:t>
            </a:r>
          </a:p>
          <a:p>
            <a:r>
              <a:rPr lang="en-US" dirty="0"/>
              <a:t>V – signed overflow (sign loss).  Can be used to catch errors</a:t>
            </a:r>
          </a:p>
          <a:p>
            <a:r>
              <a:rPr lang="en-US" dirty="0"/>
              <a:t>V is also needed for </a:t>
            </a:r>
            <a:r>
              <a:rPr lang="en-US" i="1" dirty="0"/>
              <a:t>correct</a:t>
            </a:r>
            <a:r>
              <a:rPr lang="en-US" dirty="0"/>
              <a:t> signed comparison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6530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7DC05-1E2F-AB4E-9B41-B1DA2071E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and unsigned subtraction/comparison again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DA9077-306B-434E-B6FD-5D4FD3E9E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Subtraction </a:t>
            </a:r>
            <a:r>
              <a:rPr lang="en-US" dirty="0">
                <a:sym typeface="Wingdings" pitchFamily="2" charset="2"/>
              </a:rPr>
              <a:t></a:t>
            </a:r>
            <a:r>
              <a:rPr lang="en-US" dirty="0"/>
              <a:t> adding 2’complement</a:t>
            </a:r>
          </a:p>
          <a:p>
            <a:r>
              <a:rPr lang="en-US" dirty="0"/>
              <a:t>When the result &lt; 0, C is 0</a:t>
            </a:r>
          </a:p>
          <a:p>
            <a:r>
              <a:rPr lang="en-US" dirty="0"/>
              <a:t>1-255 = 1+0000 0001 = 2</a:t>
            </a:r>
          </a:p>
          <a:p>
            <a:r>
              <a:rPr lang="en-US" dirty="0"/>
              <a:t>When the result &gt; 0, C is 1</a:t>
            </a:r>
          </a:p>
          <a:p>
            <a:r>
              <a:rPr lang="en-US" dirty="0"/>
              <a:t>3-2 = 11+1111 1110 = 1+C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144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1DA5B9-766B-EB48-A101-F7F1DF2BB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list of CdM-8 branch instructions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4D269A4-5F32-294E-BA9F-CB72F22C7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15999" y="1411209"/>
            <a:ext cx="9364133" cy="47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225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26D60-3145-4C44-BBFA-E7FDB1D7C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branches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18D0BC-3DB5-1845-8C05-F59FBBAE0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 typical assembler, branch is like </a:t>
            </a:r>
            <a:r>
              <a:rPr lang="en-US" dirty="0" err="1"/>
              <a:t>goto</a:t>
            </a:r>
            <a:r>
              <a:rPr lang="en-US" dirty="0"/>
              <a:t> statement.</a:t>
            </a:r>
          </a:p>
          <a:p>
            <a:r>
              <a:rPr lang="en-US" dirty="0"/>
              <a:t>You must invent label names and jump to labels</a:t>
            </a:r>
          </a:p>
          <a:p>
            <a:r>
              <a:rPr lang="en-US" dirty="0"/>
              <a:t>Typical equivalent of </a:t>
            </a:r>
            <a:br>
              <a:rPr lang="en-US" dirty="0"/>
            </a:br>
            <a:r>
              <a:rPr lang="en-US" dirty="0">
                <a:latin typeface="Lucida Console" panose="020B0609040504020204" pitchFamily="49" charset="0"/>
              </a:rPr>
              <a:t>if (condition) { then-block } else {else-block)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requires one comparison, two labels, one branch and one jump </a:t>
            </a:r>
          </a:p>
          <a:p>
            <a:r>
              <a:rPr lang="en-US" dirty="0"/>
              <a:t>(unconditional branch)</a:t>
            </a:r>
          </a:p>
          <a:p>
            <a:pPr marL="0" indent="0">
              <a:buNone/>
            </a:pPr>
            <a:r>
              <a:rPr lang="en-US" dirty="0"/>
              <a:t>Condition </a:t>
            </a:r>
            <a:r>
              <a:rPr lang="en-US" dirty="0" err="1"/>
              <a:t>calc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b[!</a:t>
            </a:r>
            <a:r>
              <a:rPr lang="en-US" dirty="0" err="1"/>
              <a:t>cond</a:t>
            </a:r>
            <a:r>
              <a:rPr lang="en-US" dirty="0"/>
              <a:t>] $1</a:t>
            </a:r>
          </a:p>
          <a:p>
            <a:pPr marL="0" indent="0">
              <a:buNone/>
            </a:pPr>
            <a:r>
              <a:rPr lang="en-US" dirty="0"/>
              <a:t>     Then-block</a:t>
            </a:r>
          </a:p>
          <a:p>
            <a:pPr marL="0" indent="0">
              <a:buNone/>
            </a:pPr>
            <a:r>
              <a:rPr lang="en-US" dirty="0"/>
              <a:t>Br $2</a:t>
            </a:r>
          </a:p>
          <a:p>
            <a:pPr marL="0" indent="0">
              <a:buNone/>
            </a:pPr>
            <a:r>
              <a:rPr lang="en-US" dirty="0"/>
              <a:t>$1: Else-block</a:t>
            </a:r>
          </a:p>
          <a:p>
            <a:pPr marL="0" indent="0">
              <a:buNone/>
            </a:pPr>
            <a:r>
              <a:rPr lang="en-US" dirty="0"/>
              <a:t>$2: 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2565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358</Words>
  <Application>Microsoft Macintosh PowerPoint</Application>
  <PresentationFormat>Широкоэкранный</PresentationFormat>
  <Paragraphs>85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Lucida Console</vt:lpstr>
      <vt:lpstr>Тема Office</vt:lpstr>
      <vt:lpstr>Lecture 3  Conditions and branches Arithmetic and logic</vt:lpstr>
      <vt:lpstr>Arithmetic instructions</vt:lpstr>
      <vt:lpstr>Logic instructions</vt:lpstr>
      <vt:lpstr>Shift and move instructions</vt:lpstr>
      <vt:lpstr>Where shift operations are used?</vt:lpstr>
      <vt:lpstr>CdM-8 flag semantics</vt:lpstr>
      <vt:lpstr>C and unsigned subtraction/comparison again</vt:lpstr>
      <vt:lpstr>Full list of CdM-8 branch instructions</vt:lpstr>
      <vt:lpstr>More about branches</vt:lpstr>
      <vt:lpstr>CdM-8 assembler has richer syntax</vt:lpstr>
      <vt:lpstr>Real example</vt:lpstr>
      <vt:lpstr>Loops</vt:lpstr>
      <vt:lpstr>Post-condition loop</vt:lpstr>
      <vt:lpstr>Nesting of if’s and loops is possible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  Conditions and branches</dc:title>
  <dc:creator>Dmitry Irtegov</dc:creator>
  <cp:lastModifiedBy>Dmitry Irtegov</cp:lastModifiedBy>
  <cp:revision>8</cp:revision>
  <cp:lastPrinted>2019-09-22T16:56:06Z</cp:lastPrinted>
  <dcterms:created xsi:type="dcterms:W3CDTF">2018-09-18T19:26:36Z</dcterms:created>
  <dcterms:modified xsi:type="dcterms:W3CDTF">2019-09-23T01:31:16Z</dcterms:modified>
</cp:coreProperties>
</file>